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6" r:id="rId3"/>
    <p:sldId id="257" r:id="rId4"/>
    <p:sldId id="277" r:id="rId5"/>
    <p:sldId id="258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60" r:id="rId14"/>
    <p:sldId id="259" r:id="rId15"/>
    <p:sldId id="285" r:id="rId16"/>
    <p:sldId id="286" r:id="rId17"/>
    <p:sldId id="287" r:id="rId18"/>
    <p:sldId id="288" r:id="rId19"/>
    <p:sldId id="267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06B1B-2570-4214-9AC4-D4D8C9A4A606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9C4C8-3B04-402B-B448-BA1C70FA7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653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9C4C8-3B04-402B-B448-BA1C70FA7C5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1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6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9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511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592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66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396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97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79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48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54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9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0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9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60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48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7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9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email">
            <a:alphaModFix amt="8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E24FED2-9C23-440B-84CB-CC3B649C7453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A7038B5-213B-4658-8935-4344A51F1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0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alphaModFix amt="8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500" y="1826180"/>
            <a:ext cx="6553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Использование </a:t>
            </a:r>
          </a:p>
          <a:p>
            <a:pPr lvl="0" algn="ctr"/>
            <a:r>
              <a:rPr lang="ru-RU" sz="4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4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ндекс.Учебника</a:t>
            </a:r>
            <a:endParaRPr lang="ru-RU" sz="4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работе учителя информатики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774" y="62626"/>
            <a:ext cx="80295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общеобразовательное учреждение «Гимназия №8» г.Рубцовска</a:t>
            </a:r>
            <a:endParaRPr lang="ru-RU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1486" y="5587127"/>
            <a:ext cx="40147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Чикалова Ирина Викторовна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559" y="212835"/>
            <a:ext cx="10625958" cy="644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46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1" y="457199"/>
            <a:ext cx="11300752" cy="559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1" y="331075"/>
            <a:ext cx="11776841" cy="584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Ирина\Desktop\Yandex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776" y="189186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76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23848" y="520262"/>
            <a:ext cx="8324194" cy="633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776" y="189186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0" y="379233"/>
            <a:ext cx="10060865" cy="6285371"/>
            <a:chOff x="162911" y="520262"/>
            <a:chExt cx="11361810" cy="6148552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2911" y="520262"/>
              <a:ext cx="11361810" cy="61485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943799" y="1502794"/>
              <a:ext cx="2078966" cy="49768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45" name="Picture 5" descr="https://gm4oren.gosuslugi.ru/netcat_files/50/552/zVcfuNThxho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0865" y="1874165"/>
            <a:ext cx="2065283" cy="206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52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80"/>
          <p:cNvSpPr/>
          <p:nvPr/>
        </p:nvSpPr>
        <p:spPr>
          <a:xfrm>
            <a:off x="847511" y="1308654"/>
            <a:ext cx="11591924" cy="4863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571500" indent="-5715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красиво </a:t>
            </a:r>
            <a:r>
              <a:rPr lang="ru-RU" sz="40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оформленные и увлекательные </a:t>
            </a: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задания;</a:t>
            </a:r>
          </a:p>
          <a:p>
            <a:pPr marL="571500" indent="-5715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право </a:t>
            </a:r>
            <a:r>
              <a:rPr lang="ru-RU" sz="40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на </a:t>
            </a: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ошибку;</a:t>
            </a:r>
            <a:endParaRPr lang="ru-RU" sz="4000" b="1" dirty="0">
              <a:solidFill>
                <a:prstClr val="black"/>
              </a:solidFill>
              <a:latin typeface="Arial" charset="0"/>
              <a:ea typeface="Arial" charset="0"/>
              <a:cs typeface="Arial" charset="0"/>
              <a:sym typeface="YS Text Regular"/>
            </a:endParaRPr>
          </a:p>
          <a:p>
            <a:pPr marL="571500" indent="-5715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мгновенную обратная связь;</a:t>
            </a:r>
          </a:p>
          <a:p>
            <a:pPr marL="571500" indent="-5715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легче </a:t>
            </a:r>
            <a:r>
              <a:rPr lang="ru-RU" sz="40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наверстать пропущенные </a:t>
            </a: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уроки;</a:t>
            </a:r>
          </a:p>
          <a:p>
            <a:pPr marL="571500" indent="-5715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4000" b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подготовка к экзамену.</a:t>
            </a:r>
            <a:endParaRPr lang="ru-RU" sz="4000" b="1" dirty="0">
              <a:solidFill>
                <a:prstClr val="black"/>
              </a:solidFill>
              <a:latin typeface="Arial" charset="0"/>
              <a:ea typeface="Arial" charset="0"/>
              <a:cs typeface="Arial" charset="0"/>
              <a:sym typeface="YS Text Regular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502" y="251493"/>
            <a:ext cx="103849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4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4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ндекс Учебник </a:t>
            </a:r>
            <a:r>
              <a:rPr lang="ru-RU" sz="4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дает ученику?</a:t>
            </a:r>
          </a:p>
        </p:txBody>
      </p:sp>
      <p:pic>
        <p:nvPicPr>
          <p:cNvPr id="6" name="Picture 2" descr="C:\Users\Ирина\Desktop\Yandex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72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80"/>
          <p:cNvSpPr/>
          <p:nvPr/>
        </p:nvSpPr>
        <p:spPr>
          <a:xfrm>
            <a:off x="731583" y="1621630"/>
            <a:ext cx="11591924" cy="4360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457200" indent="-4572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Дополнение к любому УМК</a:t>
            </a:r>
          </a:p>
          <a:p>
            <a:pPr marL="457200" indent="-4572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Экономия времени на проверке заданий </a:t>
            </a:r>
            <a:b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</a:b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и подготовке к урокам</a:t>
            </a:r>
          </a:p>
          <a:p>
            <a:pPr marL="457200" indent="-4572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Подробная статистика по каждому ребенку</a:t>
            </a:r>
            <a:b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</a:b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и всему классу</a:t>
            </a:r>
          </a:p>
          <a:p>
            <a:pPr marL="457200" indent="-457200">
              <a:spcBef>
                <a:spcPts val="2000"/>
              </a:spcBef>
              <a:buFont typeface="Wingdings" pitchFamily="2" charset="2"/>
              <a:buChar char="ü"/>
              <a:defRPr sz="3600" b="0">
                <a:latin typeface="YS Text Regular"/>
                <a:ea typeface="YS Text Regular"/>
                <a:cs typeface="YS Text Regular"/>
                <a:sym typeface="YS Text Regular"/>
              </a:defRPr>
            </a:pP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Поддержка индивидуальных траекторий </a:t>
            </a:r>
            <a:b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</a:br>
            <a:r>
              <a:rPr lang="ru-RU" sz="32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YS Text Regular"/>
              </a:rPr>
              <a:t>внутри одного класса</a:t>
            </a:r>
            <a:endParaRPr sz="3200" b="1" dirty="0">
              <a:solidFill>
                <a:prstClr val="black"/>
              </a:solidFill>
              <a:latin typeface="Arial" charset="0"/>
              <a:ea typeface="Arial" charset="0"/>
              <a:cs typeface="Arial" charset="0"/>
              <a:sym typeface="YS Text Regular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733" y="392832"/>
            <a:ext cx="103650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4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4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ндекс Учебник </a:t>
            </a:r>
            <a:r>
              <a:rPr lang="ru-RU" sz="4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дает учителю?</a:t>
            </a:r>
          </a:p>
        </p:txBody>
      </p:sp>
      <p:pic>
        <p:nvPicPr>
          <p:cNvPr id="6" name="Picture 2" descr="C:\Users\Ирина\Desktop\Yandex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60960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27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253" y="109847"/>
            <a:ext cx="11447071" cy="651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7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906" y="533399"/>
            <a:ext cx="11378358" cy="585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4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827" y="877941"/>
            <a:ext cx="10202042" cy="5738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http://qrcoder.ru/code/?https%3A%2F%2Fteacher.yandex.ru%2Ftalent-pool%23kak-uchastvovat-zag&amp;10&amp;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2450" y="17462"/>
            <a:ext cx="2749550" cy="27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Ирина\Desktop\Yandex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827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2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150" y="228599"/>
            <a:ext cx="11506200" cy="6536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qrcoder.ru/code/?https%3A%2F%2Feducation.yandex.ru%2Flab%2Flibrary%2Finformatics%2F%3Fgrade%3D9%26referrerLinkId%3DMTY4ODg5Nzk.1r8sA4aOZCQ57nzYK50alk_cBnc&amp;10&amp;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198" y="2244725"/>
            <a:ext cx="3260725" cy="326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199" y="2416175"/>
            <a:ext cx="76199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Становись участником Кадрового резерва учителей информатики</a:t>
            </a:r>
          </a:p>
        </p:txBody>
      </p:sp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376" y="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8247" y="437635"/>
            <a:ext cx="9759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atin typeface="Arial" pitchFamily="34" charset="0"/>
                <a:cs typeface="Arial" pitchFamily="34" charset="0"/>
              </a:rPr>
              <a:t>Добро пожаловать в </a:t>
            </a:r>
            <a:r>
              <a:rPr lang="ru-RU" sz="4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ндекс.Учебник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!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1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09049" y="1233617"/>
            <a:ext cx="9763751" cy="37098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Представить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опыт использования онлайн-платформы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Яндекс.Учебник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на уроках информатики с целью улучшения качества преподавания и повышения мотивации учеников к изучению предмета.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1026" name="Picture 2" descr="C:\Users\Ирина\Desktop\Yandex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5023" y="10578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5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306" y="0"/>
            <a:ext cx="98453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150" y="0"/>
            <a:ext cx="7891212" cy="400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3584" y="4104774"/>
            <a:ext cx="9312442" cy="163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5023" y="10578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9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697" y="252248"/>
            <a:ext cx="11341636" cy="595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1682" y="252248"/>
            <a:ext cx="8198069" cy="655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Ирина\Desktop\Yandex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6595" y="10578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39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91"/>
          <p:cNvSpPr/>
          <p:nvPr/>
        </p:nvSpPr>
        <p:spPr>
          <a:xfrm>
            <a:off x="1300110" y="93284"/>
            <a:ext cx="9201621" cy="170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>
            <a:spAutoFit/>
          </a:bodyPr>
          <a:lstStyle>
            <a:lvl1pPr algn="l">
              <a:lnSpc>
                <a:spcPct val="110000"/>
              </a:lnSpc>
              <a:defRPr sz="8000" b="0">
                <a:latin typeface="YS Text Regular"/>
                <a:ea typeface="YS Text Regular"/>
                <a:cs typeface="YS Text Regular"/>
                <a:sym typeface="YS Text Regular"/>
              </a:defRPr>
            </a:lvl1pPr>
          </a:lstStyle>
          <a:p>
            <a:pPr algn="ctr"/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Сценарии использования </a:t>
            </a:r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ндекс Учебника</a:t>
            </a:r>
            <a:endParaRPr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Текст 3">
            <a:extLst>
              <a:ext uri="{FF2B5EF4-FFF2-40B4-BE49-F238E27FC236}">
                <a16:creationId xmlns:a16="http://schemas.microsoft.com/office/drawing/2014/main" id="{EEC25952-BC65-B943-A3A9-BDA6C2F3619B}"/>
              </a:ext>
            </a:extLst>
          </p:cNvPr>
          <p:cNvSpPr txBox="1">
            <a:spLocks/>
          </p:cNvSpPr>
          <p:nvPr/>
        </p:nvSpPr>
        <p:spPr>
          <a:xfrm>
            <a:off x="483068" y="3926827"/>
            <a:ext cx="3436312" cy="2345629"/>
          </a:xfrm>
          <a:prstGeom prst="rect">
            <a:avLst/>
          </a:prstGeom>
        </p:spPr>
        <p:txBody>
          <a:bodyPr/>
          <a:lstStyle>
            <a:lvl1pPr marL="0" marR="0" indent="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1pPr>
            <a:lvl2pPr marL="0" marR="0" indent="2286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2pPr>
            <a:lvl3pPr marL="0" marR="0" indent="4572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3pPr>
            <a:lvl4pPr marL="0" marR="0" indent="6858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4pPr>
            <a:lvl5pPr marL="0" marR="0" indent="9144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5pPr>
            <a:lvl6pPr marL="0" marR="0" indent="11430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6pPr>
            <a:lvl7pPr marL="0" marR="0" indent="13716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7pPr>
            <a:lvl8pPr marL="0" marR="0" indent="16002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8pPr>
            <a:lvl9pPr marL="0" marR="0" indent="18288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ru-RU" b="1" dirty="0">
                <a:latin typeface="Arial" charset="0"/>
                <a:ea typeface="Arial" charset="0"/>
                <a:cs typeface="Arial" charset="0"/>
              </a:rPr>
              <a:t>Фронтальная работа </a:t>
            </a:r>
            <a:br>
              <a:rPr lang="ru-RU" b="1" dirty="0">
                <a:latin typeface="Arial" charset="0"/>
                <a:ea typeface="Arial" charset="0"/>
                <a:cs typeface="Arial" charset="0"/>
              </a:rPr>
            </a:br>
            <a:r>
              <a:rPr lang="ru-RU" b="1" dirty="0">
                <a:latin typeface="Arial" charset="0"/>
                <a:ea typeface="Arial" charset="0"/>
                <a:cs typeface="Arial" charset="0"/>
              </a:rPr>
              <a:t>в классе</a:t>
            </a:r>
          </a:p>
        </p:txBody>
      </p:sp>
      <p:sp>
        <p:nvSpPr>
          <p:cNvPr id="7" name="Текст 4">
            <a:extLst>
              <a:ext uri="{FF2B5EF4-FFF2-40B4-BE49-F238E27FC236}">
                <a16:creationId xmlns:a16="http://schemas.microsoft.com/office/drawing/2014/main" id="{107F7018-4BD7-B947-B1E3-0E11222EFADE}"/>
              </a:ext>
            </a:extLst>
          </p:cNvPr>
          <p:cNvSpPr txBox="1">
            <a:spLocks/>
          </p:cNvSpPr>
          <p:nvPr/>
        </p:nvSpPr>
        <p:spPr>
          <a:xfrm>
            <a:off x="4586836" y="3936622"/>
            <a:ext cx="3133358" cy="1577353"/>
          </a:xfrm>
          <a:prstGeom prst="rect">
            <a:avLst/>
          </a:prstGeom>
        </p:spPr>
        <p:txBody>
          <a:bodyPr/>
          <a:lstStyle>
            <a:lvl1pPr marL="0" marR="0" indent="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1pPr>
            <a:lvl2pPr marL="0" marR="0" indent="2286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2pPr>
            <a:lvl3pPr marL="0" marR="0" indent="4572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3pPr>
            <a:lvl4pPr marL="0" marR="0" indent="6858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4pPr>
            <a:lvl5pPr marL="0" marR="0" indent="9144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5pPr>
            <a:lvl6pPr marL="0" marR="0" indent="11430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6pPr>
            <a:lvl7pPr marL="0" marR="0" indent="13716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7pPr>
            <a:lvl8pPr marL="0" marR="0" indent="16002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8pPr>
            <a:lvl9pPr marL="0" marR="0" indent="18288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ru-RU" b="1" dirty="0">
                <a:latin typeface="Arial" charset="0"/>
                <a:ea typeface="Arial" charset="0"/>
                <a:cs typeface="Arial" charset="0"/>
              </a:rPr>
              <a:t>Работа на устройствах </a:t>
            </a:r>
            <a:br>
              <a:rPr lang="ru-RU" b="1" dirty="0">
                <a:latin typeface="Arial" charset="0"/>
                <a:ea typeface="Arial" charset="0"/>
                <a:cs typeface="Arial" charset="0"/>
              </a:rPr>
            </a:br>
            <a:r>
              <a:rPr lang="ru-RU" b="1" dirty="0">
                <a:latin typeface="Arial" charset="0"/>
                <a:ea typeface="Arial" charset="0"/>
                <a:cs typeface="Arial" charset="0"/>
              </a:rPr>
              <a:t>в классе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FECB2FF9-F13C-4340-9F75-4E909268B894}"/>
              </a:ext>
            </a:extLst>
          </p:cNvPr>
          <p:cNvSpPr txBox="1">
            <a:spLocks/>
          </p:cNvSpPr>
          <p:nvPr/>
        </p:nvSpPr>
        <p:spPr>
          <a:xfrm>
            <a:off x="8356003" y="4037879"/>
            <a:ext cx="2688904" cy="1577353"/>
          </a:xfrm>
          <a:prstGeom prst="rect">
            <a:avLst/>
          </a:prstGeom>
        </p:spPr>
        <p:txBody>
          <a:bodyPr/>
          <a:lstStyle>
            <a:lvl1pPr marL="0" marR="0" indent="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1pPr>
            <a:lvl2pPr marL="0" marR="0" indent="2286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2pPr>
            <a:lvl3pPr marL="0" marR="0" indent="4572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3pPr>
            <a:lvl4pPr marL="0" marR="0" indent="6858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4pPr>
            <a:lvl5pPr marL="0" marR="0" indent="9144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5pPr>
            <a:lvl6pPr marL="0" marR="0" indent="11430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6pPr>
            <a:lvl7pPr marL="0" marR="0" indent="13716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7pPr>
            <a:lvl8pPr marL="0" marR="0" indent="16002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8pPr>
            <a:lvl9pPr marL="0" marR="0" indent="1828800" algn="l" defTabSz="825500" latinLnBrk="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6250">
                <a:ln>
                  <a:noFill/>
                </a:ln>
                <a:solidFill>
                  <a:srgbClr val="000000"/>
                </a:solidFill>
                <a:uFillTx/>
                <a:latin typeface="Yandex Sans Text Light"/>
                <a:ea typeface="Yandex Sans Text Light"/>
                <a:cs typeface="Yandex Sans Text Light"/>
                <a:sym typeface="Yandex Sans Text Light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ru-RU" b="1" dirty="0">
                <a:latin typeface="Arial" charset="0"/>
                <a:ea typeface="Arial" charset="0"/>
                <a:cs typeface="Arial" charset="0"/>
              </a:rPr>
              <a:t>Домашняя работа</a:t>
            </a:r>
          </a:p>
        </p:txBody>
      </p:sp>
      <p:pic>
        <p:nvPicPr>
          <p:cNvPr id="9" name="Picture Placeholder 11">
            <a:extLst>
              <a:ext uri="{FF2B5EF4-FFF2-40B4-BE49-F238E27FC236}">
                <a16:creationId xmlns:a16="http://schemas.microsoft.com/office/drawing/2014/main" id="{EA88259E-EB3F-6C49-820B-EAC50A707D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" b="63"/>
          <a:stretch>
            <a:fillRect/>
          </a:stretch>
        </p:blipFill>
        <p:spPr>
          <a:xfrm>
            <a:off x="8748775" y="2178139"/>
            <a:ext cx="1903360" cy="1586149"/>
          </a:xfrm>
          <a:prstGeom prst="rect">
            <a:avLst/>
          </a:prstGeom>
          <a:noFill/>
        </p:spPr>
      </p:pic>
      <p:pic>
        <p:nvPicPr>
          <p:cNvPr id="10" name="Picture Placeholder 14">
            <a:extLst>
              <a:ext uri="{FF2B5EF4-FFF2-40B4-BE49-F238E27FC236}">
                <a16:creationId xmlns:a16="http://schemas.microsoft.com/office/drawing/2014/main" id="{7ACFF990-F347-C945-9154-D22B0AB6C8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8" b="1248"/>
          <a:stretch>
            <a:fillRect/>
          </a:stretch>
        </p:blipFill>
        <p:spPr>
          <a:xfrm>
            <a:off x="4975932" y="1975643"/>
            <a:ext cx="2097625" cy="1704366"/>
          </a:xfrm>
          <a:prstGeom prst="rect">
            <a:avLst/>
          </a:prstGeom>
        </p:spPr>
      </p:pic>
      <p:pic>
        <p:nvPicPr>
          <p:cNvPr id="11" name="Picture Placeholder 13">
            <a:extLst>
              <a:ext uri="{FF2B5EF4-FFF2-40B4-BE49-F238E27FC236}">
                <a16:creationId xmlns:a16="http://schemas.microsoft.com/office/drawing/2014/main" id="{55BA7793-735C-AB42-91E2-451F519CFA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" b="63"/>
          <a:stretch>
            <a:fillRect/>
          </a:stretch>
        </p:blipFill>
        <p:spPr>
          <a:xfrm>
            <a:off x="1300110" y="2178139"/>
            <a:ext cx="1802228" cy="1501870"/>
          </a:xfrm>
          <a:prstGeom prst="rect">
            <a:avLst/>
          </a:prstGeom>
          <a:noFill/>
        </p:spPr>
      </p:pic>
      <p:pic>
        <p:nvPicPr>
          <p:cNvPr id="12" name="Picture 2" descr="C:\Users\Ирина\Desktop\Yandex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5023" y="105780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7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4771" y="189186"/>
            <a:ext cx="9837684" cy="6440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776" y="189186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9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1746" y="157654"/>
            <a:ext cx="9680027" cy="627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1745" y="157654"/>
            <a:ext cx="9680027" cy="654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Ирина\Desktop\Yandex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8844" y="394138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97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0201" y="581923"/>
            <a:ext cx="9799248" cy="592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93034" y="3019245"/>
            <a:ext cx="2078966" cy="34074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358461" y="1279903"/>
            <a:ext cx="9689668" cy="5146776"/>
            <a:chOff x="1358461" y="1416141"/>
            <a:chExt cx="9689668" cy="5010538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58461" y="1416141"/>
              <a:ext cx="9689668" cy="5010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1983282" y="2217693"/>
              <a:ext cx="2078966" cy="40727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Picture 2" descr="C:\Users\Ирина\Desktop\Yandex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776" y="189186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65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4400" y="157655"/>
            <a:ext cx="7914290" cy="6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Ирина\Desktop\Yande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776" y="189186"/>
            <a:ext cx="1583156" cy="15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35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275</TotalTime>
  <Words>108</Words>
  <Application>Microsoft Office PowerPoint</Application>
  <PresentationFormat>Широкоэкранный</PresentationFormat>
  <Paragraphs>25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Tw Cen MT</vt:lpstr>
      <vt:lpstr>Wingdings</vt:lpstr>
      <vt:lpstr>Yandex Sans Text Light</vt:lpstr>
      <vt:lpstr>YS Text Regular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Яндекс.Учебника в работе учителя информатики</dc:title>
  <dc:creator>админ</dc:creator>
  <cp:lastModifiedBy>Запрягаев Руслан Алексеевич</cp:lastModifiedBy>
  <cp:revision>30</cp:revision>
  <dcterms:created xsi:type="dcterms:W3CDTF">2024-08-28T17:53:36Z</dcterms:created>
  <dcterms:modified xsi:type="dcterms:W3CDTF">2025-09-13T04:01:27Z</dcterms:modified>
</cp:coreProperties>
</file>